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  <p:sldMasterId id="2147483688" r:id="rId5"/>
  </p:sldMasterIdLst>
  <p:notesMasterIdLst>
    <p:notesMasterId r:id="rId7"/>
  </p:notesMasterIdLst>
  <p:sldIdLst>
    <p:sldId id="258" r:id="rId6"/>
    <p:sldId id="272" r:id="rId8"/>
    <p:sldId id="273" r:id="rId9"/>
    <p:sldId id="269" r:id="rId10"/>
    <p:sldId id="275" r:id="rId11"/>
    <p:sldId id="276" r:id="rId12"/>
    <p:sldId id="279" r:id="rId13"/>
    <p:sldId id="274" r:id="rId14"/>
    <p:sldId id="277" r:id="rId15"/>
    <p:sldId id="280" r:id="rId16"/>
    <p:sldId id="281" r:id="rId17"/>
    <p:sldId id="285" r:id="rId18"/>
    <p:sldId id="282" r:id="rId19"/>
    <p:sldId id="283" r:id="rId20"/>
    <p:sldId id="284" r:id="rId21"/>
    <p:sldId id="287" r:id="rId22"/>
  </p:sldIdLst>
  <p:sldSz cx="12192000" cy="6858000"/>
  <p:notesSz cx="6805295" cy="99390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AFAFA"/>
    <a:srgbClr val="083257"/>
    <a:srgbClr val="093D6B"/>
    <a:srgbClr val="00B050"/>
    <a:srgbClr val="1F4E79"/>
    <a:srgbClr val="FFC000"/>
    <a:srgbClr val="39A3CD"/>
    <a:srgbClr val="FDD765"/>
    <a:srgbClr val="4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9B6E-391D-48D7-BD6D-12BFC8564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426BA-E17F-4E23-8DBA-67B72F3EC7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6525" y="1350963"/>
            <a:ext cx="6480175" cy="36464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694E5-5150-455D-B408-8711D2F6F7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750"/>
          <a:stretch>
            <a:fillRect/>
          </a:stretch>
        </p:blipFill>
        <p:spPr>
          <a:xfrm>
            <a:off x="2" y="1"/>
            <a:ext cx="12192000" cy="68770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" y="867103"/>
            <a:ext cx="12192000" cy="5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 22"/>
          <p:cNvSpPr/>
          <p:nvPr userDrawn="1"/>
        </p:nvSpPr>
        <p:spPr>
          <a:xfrm>
            <a:off x="2" y="827563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圆角矩形 23"/>
          <p:cNvSpPr/>
          <p:nvPr userDrawn="1"/>
        </p:nvSpPr>
        <p:spPr>
          <a:xfrm>
            <a:off x="2" y="6553202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标题 1"/>
          <p:cNvSpPr>
            <a:spLocks noGrp="1"/>
          </p:cNvSpPr>
          <p:nvPr>
            <p:ph type="title" hasCustomPrompt="1"/>
          </p:nvPr>
        </p:nvSpPr>
        <p:spPr>
          <a:xfrm>
            <a:off x="648984" y="1"/>
            <a:ext cx="10515600" cy="89864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博易云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750"/>
          <a:stretch>
            <a:fillRect/>
          </a:stretch>
        </p:blipFill>
        <p:spPr>
          <a:xfrm>
            <a:off x="2" y="1"/>
            <a:ext cx="12192000" cy="68770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" y="867103"/>
            <a:ext cx="12192000" cy="5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 22"/>
          <p:cNvSpPr/>
          <p:nvPr userDrawn="1"/>
        </p:nvSpPr>
        <p:spPr>
          <a:xfrm>
            <a:off x="2" y="827563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圆角矩形 23"/>
          <p:cNvSpPr/>
          <p:nvPr userDrawn="1"/>
        </p:nvSpPr>
        <p:spPr>
          <a:xfrm>
            <a:off x="2" y="6553202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标题 1"/>
          <p:cNvSpPr>
            <a:spLocks noGrp="1"/>
          </p:cNvSpPr>
          <p:nvPr>
            <p:ph type="title"/>
          </p:nvPr>
        </p:nvSpPr>
        <p:spPr>
          <a:xfrm>
            <a:off x="648984" y="1"/>
            <a:ext cx="10515600" cy="89864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750"/>
          <a:stretch>
            <a:fillRect/>
          </a:stretch>
        </p:blipFill>
        <p:spPr>
          <a:xfrm>
            <a:off x="2" y="1"/>
            <a:ext cx="12192000" cy="68770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" y="867103"/>
            <a:ext cx="12192000" cy="5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 22"/>
          <p:cNvSpPr/>
          <p:nvPr userDrawn="1"/>
        </p:nvSpPr>
        <p:spPr>
          <a:xfrm>
            <a:off x="2" y="827563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圆角矩形 23"/>
          <p:cNvSpPr/>
          <p:nvPr userDrawn="1"/>
        </p:nvSpPr>
        <p:spPr>
          <a:xfrm>
            <a:off x="2" y="6553202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标题 1"/>
          <p:cNvSpPr>
            <a:spLocks noGrp="1"/>
          </p:cNvSpPr>
          <p:nvPr>
            <p:ph type="title" hasCustomPrompt="1"/>
          </p:nvPr>
        </p:nvSpPr>
        <p:spPr>
          <a:xfrm>
            <a:off x="648984" y="1"/>
            <a:ext cx="10515600" cy="89864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博易云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750"/>
          <a:stretch>
            <a:fillRect/>
          </a:stretch>
        </p:blipFill>
        <p:spPr>
          <a:xfrm>
            <a:off x="2" y="1"/>
            <a:ext cx="12192000" cy="68770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" y="867103"/>
            <a:ext cx="12192000" cy="5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 22"/>
          <p:cNvSpPr/>
          <p:nvPr userDrawn="1"/>
        </p:nvSpPr>
        <p:spPr>
          <a:xfrm>
            <a:off x="2" y="827563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圆角矩形 23"/>
          <p:cNvSpPr/>
          <p:nvPr userDrawn="1"/>
        </p:nvSpPr>
        <p:spPr>
          <a:xfrm>
            <a:off x="2" y="6553202"/>
            <a:ext cx="12192000" cy="45719"/>
          </a:xfrm>
          <a:prstGeom prst="roundRect">
            <a:avLst/>
          </a:pr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标题 1"/>
          <p:cNvSpPr>
            <a:spLocks noGrp="1"/>
          </p:cNvSpPr>
          <p:nvPr>
            <p:ph type="title" hasCustomPrompt="1"/>
          </p:nvPr>
        </p:nvSpPr>
        <p:spPr>
          <a:xfrm>
            <a:off x="648984" y="1"/>
            <a:ext cx="10515600" cy="89864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博易云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C52D-F3C8-4364-8933-99E731ACC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F79A-1BEC-403C-8978-115E5B2B4E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AC2A-A360-4920-A8D8-A4A89EEE7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3CE4-0C33-45F9-83D8-84E29F2B52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1EA4-8270-4A6A-A4C5-805888412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F600-E865-4E37-A642-E352DEAAF5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722D-4B10-4509-9E95-E0A8B6670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44B9-626C-442F-81A6-C577311ED4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hyperlink" Target="http://www.eyefulpresentations.co.uk/" TargetMode="External"/><Relationship Id="rId1" Type="http://schemas.openxmlformats.org/officeDocument/2006/relationships/hyperlink" Target="mailto:info@eyefulpresentations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"/>
          <a:stretch>
            <a:fillRect/>
          </a:stretch>
        </p:blipFill>
        <p:spPr>
          <a:xfrm>
            <a:off x="796" y="-381000"/>
            <a:ext cx="12190413" cy="7258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8792" y="1764749"/>
            <a:ext cx="7934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8000" b="1" dirty="0" smtClean="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易云</a:t>
            </a:r>
            <a:endParaRPr lang="zh-CN" altLang="en-US" sz="8000" b="1" dirty="0">
              <a:solidFill>
                <a:schemeClr val="bg1"/>
              </a:solidFill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19645" y="5876348"/>
            <a:ext cx="38603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9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9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上海澎博财经资讯有限公司</a:t>
            </a:r>
            <a:endParaRPr lang="zh-CN" altLang="en-US" sz="1900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2128792" y="3609315"/>
            <a:ext cx="7934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让期货得心应手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改进：下单板选择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671966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5687" y="3037916"/>
            <a:ext cx="5296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用户可以定制自己的“常用”下单板，并能保存为用户自定义信息（与交易账号关联），以后每次登录闪电手，都是上次调整过的顺序。</a:t>
            </a:r>
            <a:endParaRPr lang="zh-CN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4" y="2511731"/>
            <a:ext cx="5251603" cy="318404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925853" y="2849381"/>
            <a:ext cx="1634936" cy="160069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改进：快鼠数据行统计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671966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45829" y="3037915"/>
            <a:ext cx="4493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在最上面增加一行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卖出栏、未成交、持仓栏统计所选合约买入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卖出量、多空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个方向上所有的未成交委托单、持仓数量。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数据统计行第四列为买卖量对比柱状条，长度之比为买量和卖量之比。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8" y="2058285"/>
            <a:ext cx="6858000" cy="467677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68199" y="2625929"/>
            <a:ext cx="4991629" cy="2502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50868" y="2625929"/>
            <a:ext cx="1306286" cy="250266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改进：</a:t>
            </a:r>
            <a:r>
              <a:rPr lang="zh-CN" altLang="zh-CN" sz="3600" dirty="0" smtClean="0"/>
              <a:t>最小化的姓名资金可隐藏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99" y="2023882"/>
            <a:ext cx="10229850" cy="4524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05" y="2591573"/>
            <a:ext cx="5121933" cy="36965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73" y="827089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恢复：价格输入规则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67" y="2421032"/>
            <a:ext cx="7552196" cy="388446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008722" y="4508732"/>
            <a:ext cx="2325189" cy="455154"/>
          </a:xfrm>
          <a:prstGeom prst="round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恢复：下单工具栏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39721" y="2567943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9" y="2181913"/>
            <a:ext cx="11821456" cy="448444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64591" y="2776592"/>
            <a:ext cx="10638392" cy="378644"/>
          </a:xfrm>
          <a:prstGeom prst="roundRect">
            <a:avLst/>
          </a:prstGeom>
          <a:solidFill>
            <a:srgbClr val="FF0000">
              <a:alpha val="16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49" y="3306607"/>
            <a:ext cx="6229350" cy="4495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恢复：超价功能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39721" y="2567943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6" y="2009160"/>
            <a:ext cx="10875467" cy="4937996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9353006" y="6074229"/>
            <a:ext cx="1907177" cy="783771"/>
          </a:xfrm>
          <a:prstGeom prst="roundRect">
            <a:avLst/>
          </a:prstGeom>
          <a:solidFill>
            <a:srgbClr val="FF0000">
              <a:alpha val="16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567" y="2195784"/>
            <a:ext cx="6229350" cy="4495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5270501"/>
            <a:ext cx="1846695" cy="317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 bwMode="auto">
          <a:xfrm>
            <a:off x="1823400" y="3743326"/>
            <a:ext cx="268956" cy="1706563"/>
          </a:xfrm>
          <a:custGeom>
            <a:avLst/>
            <a:gdLst>
              <a:gd name="T0" fmla="*/ 201612 w 127"/>
              <a:gd name="T1" fmla="*/ 0 h 1075"/>
              <a:gd name="T2" fmla="*/ 0 w 127"/>
              <a:gd name="T3" fmla="*/ 1706563 h 1075"/>
              <a:gd name="T4" fmla="*/ 201612 w 127"/>
              <a:gd name="T5" fmla="*/ 0 h 1075"/>
              <a:gd name="T6" fmla="*/ 0 60000 65536"/>
              <a:gd name="T7" fmla="*/ 0 60000 65536"/>
              <a:gd name="T8" fmla="*/ 0 60000 65536"/>
              <a:gd name="T9" fmla="*/ 0 w 127"/>
              <a:gd name="T10" fmla="*/ 0 h 1075"/>
              <a:gd name="T11" fmla="*/ 127 w 127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833989" y="3706814"/>
            <a:ext cx="266839" cy="15843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625620" y="3468689"/>
            <a:ext cx="10590" cy="2408237"/>
          </a:xfrm>
          <a:custGeom>
            <a:avLst/>
            <a:gdLst>
              <a:gd name="T0" fmla="*/ 0 w 5"/>
              <a:gd name="T1" fmla="*/ 0 h 1517"/>
              <a:gd name="T2" fmla="*/ 7938 w 5"/>
              <a:gd name="T3" fmla="*/ 2408237 h 1517"/>
              <a:gd name="T4" fmla="*/ 0 w 5"/>
              <a:gd name="T5" fmla="*/ 0 h 1517"/>
              <a:gd name="T6" fmla="*/ 0 60000 65536"/>
              <a:gd name="T7" fmla="*/ 0 60000 65536"/>
              <a:gd name="T8" fmla="*/ 0 60000 65536"/>
              <a:gd name="T9" fmla="*/ 0 w 5"/>
              <a:gd name="T10" fmla="*/ 0 h 1517"/>
              <a:gd name="T11" fmla="*/ 5 w 5"/>
              <a:gd name="T12" fmla="*/ 1517 h 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451963" y="3468689"/>
            <a:ext cx="10590" cy="240823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1033472" y="3890964"/>
            <a:ext cx="211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991583" y="1266825"/>
            <a:ext cx="211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4"/>
          <p:cNvSpPr/>
          <p:nvPr/>
        </p:nvSpPr>
        <p:spPr bwMode="auto">
          <a:xfrm>
            <a:off x="808989" y="3703638"/>
            <a:ext cx="1308781" cy="265112"/>
          </a:xfrm>
          <a:custGeom>
            <a:avLst/>
            <a:gdLst>
              <a:gd name="T0" fmla="*/ 0 w 618"/>
              <a:gd name="T1" fmla="*/ 265112 h 167"/>
              <a:gd name="T2" fmla="*/ 977900 w 618"/>
              <a:gd name="T3" fmla="*/ 31750 h 167"/>
              <a:gd name="T4" fmla="*/ 981075 w 618"/>
              <a:gd name="T5" fmla="*/ 0 h 167"/>
              <a:gd name="T6" fmla="*/ 3175 w 618"/>
              <a:gd name="T7" fmla="*/ 24288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5"/>
          <p:cNvSpPr/>
          <p:nvPr/>
        </p:nvSpPr>
        <p:spPr bwMode="auto">
          <a:xfrm>
            <a:off x="2075414" y="3332163"/>
            <a:ext cx="2090239" cy="412750"/>
          </a:xfrm>
          <a:custGeom>
            <a:avLst/>
            <a:gdLst>
              <a:gd name="T0" fmla="*/ 0 w 987"/>
              <a:gd name="T1" fmla="*/ 412750 h 260"/>
              <a:gd name="T2" fmla="*/ 1563688 w 987"/>
              <a:gd name="T3" fmla="*/ 30163 h 260"/>
              <a:gd name="T4" fmla="*/ 1566863 w 987"/>
              <a:gd name="T5" fmla="*/ 0 h 260"/>
              <a:gd name="T6" fmla="*/ 12700 w 987"/>
              <a:gd name="T7" fmla="*/ 377825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6"/>
          <p:cNvSpPr/>
          <p:nvPr/>
        </p:nvSpPr>
        <p:spPr bwMode="auto">
          <a:xfrm>
            <a:off x="950879" y="1314451"/>
            <a:ext cx="3390548" cy="1127125"/>
          </a:xfrm>
          <a:custGeom>
            <a:avLst/>
            <a:gdLst>
              <a:gd name="T0" fmla="*/ 2541587 w 1002"/>
              <a:gd name="T1" fmla="*/ 8539 h 396"/>
              <a:gd name="T2" fmla="*/ 2528904 w 1002"/>
              <a:gd name="T3" fmla="*/ 34155 h 396"/>
              <a:gd name="T4" fmla="*/ 2518758 w 1002"/>
              <a:gd name="T5" fmla="*/ 31309 h 396"/>
              <a:gd name="T6" fmla="*/ 2490857 w 1002"/>
              <a:gd name="T7" fmla="*/ 25616 h 396"/>
              <a:gd name="T8" fmla="*/ 2452809 w 1002"/>
              <a:gd name="T9" fmla="*/ 25616 h 396"/>
              <a:gd name="T10" fmla="*/ 2417298 w 1002"/>
              <a:gd name="T11" fmla="*/ 31309 h 396"/>
              <a:gd name="T12" fmla="*/ 2381787 w 1002"/>
              <a:gd name="T13" fmla="*/ 45540 h 396"/>
              <a:gd name="T14" fmla="*/ 1075482 w 1002"/>
              <a:gd name="T15" fmla="*/ 637566 h 396"/>
              <a:gd name="T16" fmla="*/ 953729 w 1002"/>
              <a:gd name="T17" fmla="*/ 694491 h 396"/>
              <a:gd name="T18" fmla="*/ 2537 w 1002"/>
              <a:gd name="T19" fmla="*/ 1127125 h 396"/>
              <a:gd name="T20" fmla="*/ 0 w 1002"/>
              <a:gd name="T21" fmla="*/ 1110047 h 396"/>
              <a:gd name="T22" fmla="*/ 956266 w 1002"/>
              <a:gd name="T23" fmla="*/ 674567 h 396"/>
              <a:gd name="T24" fmla="*/ 1075482 w 1002"/>
              <a:gd name="T25" fmla="*/ 620488 h 396"/>
              <a:gd name="T26" fmla="*/ 2379250 w 1002"/>
              <a:gd name="T27" fmla="*/ 22770 h 396"/>
              <a:gd name="T28" fmla="*/ 2419834 w 1002"/>
              <a:gd name="T29" fmla="*/ 8539 h 396"/>
              <a:gd name="T30" fmla="*/ 2462955 w 1002"/>
              <a:gd name="T31" fmla="*/ 2846 h 396"/>
              <a:gd name="T32" fmla="*/ 2503539 w 1002"/>
              <a:gd name="T33" fmla="*/ 0 h 396"/>
              <a:gd name="T34" fmla="*/ 2536514 w 1002"/>
              <a:gd name="T35" fmla="*/ 8539 h 396"/>
              <a:gd name="T36" fmla="*/ 2541587 w 1002"/>
              <a:gd name="T37" fmla="*/ 8539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520971" y="2424113"/>
            <a:ext cx="434143" cy="1587500"/>
          </a:xfrm>
          <a:custGeom>
            <a:avLst/>
            <a:gdLst>
              <a:gd name="T0" fmla="*/ 325438 w 128"/>
              <a:gd name="T1" fmla="*/ 17070 h 558"/>
              <a:gd name="T2" fmla="*/ 315268 w 128"/>
              <a:gd name="T3" fmla="*/ 19915 h 558"/>
              <a:gd name="T4" fmla="*/ 300013 w 128"/>
              <a:gd name="T5" fmla="*/ 31295 h 558"/>
              <a:gd name="T6" fmla="*/ 284758 w 128"/>
              <a:gd name="T7" fmla="*/ 48365 h 558"/>
              <a:gd name="T8" fmla="*/ 274588 w 128"/>
              <a:gd name="T9" fmla="*/ 68280 h 558"/>
              <a:gd name="T10" fmla="*/ 269503 w 128"/>
              <a:gd name="T11" fmla="*/ 88194 h 558"/>
              <a:gd name="T12" fmla="*/ 162719 w 128"/>
              <a:gd name="T13" fmla="*/ 682796 h 558"/>
              <a:gd name="T14" fmla="*/ 139837 w 128"/>
              <a:gd name="T15" fmla="*/ 816510 h 558"/>
              <a:gd name="T16" fmla="*/ 17797 w 128"/>
              <a:gd name="T17" fmla="*/ 1507841 h 558"/>
              <a:gd name="T18" fmla="*/ 15255 w 128"/>
              <a:gd name="T19" fmla="*/ 1533445 h 558"/>
              <a:gd name="T20" fmla="*/ 20340 w 128"/>
              <a:gd name="T21" fmla="*/ 1550515 h 558"/>
              <a:gd name="T22" fmla="*/ 33052 w 128"/>
              <a:gd name="T23" fmla="*/ 1561895 h 558"/>
              <a:gd name="T24" fmla="*/ 48307 w 128"/>
              <a:gd name="T25" fmla="*/ 1564740 h 558"/>
              <a:gd name="T26" fmla="*/ 218654 w 128"/>
              <a:gd name="T27" fmla="*/ 1522065 h 558"/>
              <a:gd name="T28" fmla="*/ 216111 w 128"/>
              <a:gd name="T29" fmla="*/ 1544825 h 558"/>
              <a:gd name="T30" fmla="*/ 43222 w 128"/>
              <a:gd name="T31" fmla="*/ 1587500 h 558"/>
              <a:gd name="T32" fmla="*/ 22882 w 128"/>
              <a:gd name="T33" fmla="*/ 1584655 h 558"/>
              <a:gd name="T34" fmla="*/ 7627 w 128"/>
              <a:gd name="T35" fmla="*/ 1570430 h 558"/>
              <a:gd name="T36" fmla="*/ 0 w 128"/>
              <a:gd name="T37" fmla="*/ 1544825 h 558"/>
              <a:gd name="T38" fmla="*/ 2542 w 128"/>
              <a:gd name="T39" fmla="*/ 1510685 h 558"/>
              <a:gd name="T40" fmla="*/ 124582 w 128"/>
              <a:gd name="T41" fmla="*/ 822200 h 558"/>
              <a:gd name="T42" fmla="*/ 147464 w 128"/>
              <a:gd name="T43" fmla="*/ 688486 h 558"/>
              <a:gd name="T44" fmla="*/ 254248 w 128"/>
              <a:gd name="T45" fmla="*/ 93884 h 558"/>
              <a:gd name="T46" fmla="*/ 264418 w 128"/>
              <a:gd name="T47" fmla="*/ 65435 h 558"/>
              <a:gd name="T48" fmla="*/ 279673 w 128"/>
              <a:gd name="T49" fmla="*/ 39830 h 558"/>
              <a:gd name="T50" fmla="*/ 297471 w 128"/>
              <a:gd name="T51" fmla="*/ 17070 h 558"/>
              <a:gd name="T52" fmla="*/ 320353 w 128"/>
              <a:gd name="T53" fmla="*/ 2845 h 558"/>
              <a:gd name="T54" fmla="*/ 322896 w 128"/>
              <a:gd name="T55" fmla="*/ 0 h 558"/>
              <a:gd name="T56" fmla="*/ 325438 w 128"/>
              <a:gd name="T57" fmla="*/ 17070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8"/>
          <p:cNvSpPr/>
          <p:nvPr/>
        </p:nvSpPr>
        <p:spPr bwMode="auto">
          <a:xfrm>
            <a:off x="4169888" y="1322388"/>
            <a:ext cx="1745042" cy="2038350"/>
          </a:xfrm>
          <a:custGeom>
            <a:avLst/>
            <a:gdLst>
              <a:gd name="T0" fmla="*/ 116614 w 516"/>
              <a:gd name="T1" fmla="*/ 25622 h 716"/>
              <a:gd name="T2" fmla="*/ 1229513 w 516"/>
              <a:gd name="T3" fmla="*/ 421335 h 716"/>
              <a:gd name="T4" fmla="*/ 1257398 w 516"/>
              <a:gd name="T5" fmla="*/ 438416 h 716"/>
              <a:gd name="T6" fmla="*/ 1270074 w 516"/>
              <a:gd name="T7" fmla="*/ 466885 h 716"/>
              <a:gd name="T8" fmla="*/ 1270074 w 516"/>
              <a:gd name="T9" fmla="*/ 498200 h 716"/>
              <a:gd name="T10" fmla="*/ 1252328 w 516"/>
              <a:gd name="T11" fmla="*/ 532362 h 716"/>
              <a:gd name="T12" fmla="*/ 286464 w 516"/>
              <a:gd name="T13" fmla="*/ 1867539 h 716"/>
              <a:gd name="T14" fmla="*/ 253508 w 516"/>
              <a:gd name="T15" fmla="*/ 1901701 h 716"/>
              <a:gd name="T16" fmla="*/ 212947 w 516"/>
              <a:gd name="T17" fmla="*/ 1933016 h 716"/>
              <a:gd name="T18" fmla="*/ 167315 w 516"/>
              <a:gd name="T19" fmla="*/ 1961485 h 716"/>
              <a:gd name="T20" fmla="*/ 124219 w 516"/>
              <a:gd name="T21" fmla="*/ 1975719 h 716"/>
              <a:gd name="T22" fmla="*/ 0 w 516"/>
              <a:gd name="T23" fmla="*/ 2007035 h 716"/>
              <a:gd name="T24" fmla="*/ 0 w 516"/>
              <a:gd name="T25" fmla="*/ 2038350 h 716"/>
              <a:gd name="T26" fmla="*/ 126754 w 516"/>
              <a:gd name="T27" fmla="*/ 2007035 h 716"/>
              <a:gd name="T28" fmla="*/ 174920 w 516"/>
              <a:gd name="T29" fmla="*/ 1989953 h 716"/>
              <a:gd name="T30" fmla="*/ 225622 w 516"/>
              <a:gd name="T31" fmla="*/ 1961485 h 716"/>
              <a:gd name="T32" fmla="*/ 273788 w 516"/>
              <a:gd name="T33" fmla="*/ 1924476 h 716"/>
              <a:gd name="T34" fmla="*/ 309279 w 516"/>
              <a:gd name="T35" fmla="*/ 1881773 h 716"/>
              <a:gd name="T36" fmla="*/ 1282749 w 516"/>
              <a:gd name="T37" fmla="*/ 540903 h 716"/>
              <a:gd name="T38" fmla="*/ 1305565 w 516"/>
              <a:gd name="T39" fmla="*/ 495353 h 716"/>
              <a:gd name="T40" fmla="*/ 1305565 w 516"/>
              <a:gd name="T41" fmla="*/ 452650 h 716"/>
              <a:gd name="T42" fmla="*/ 1287819 w 516"/>
              <a:gd name="T43" fmla="*/ 418488 h 716"/>
              <a:gd name="T44" fmla="*/ 1249793 w 516"/>
              <a:gd name="T45" fmla="*/ 392866 h 716"/>
              <a:gd name="T46" fmla="*/ 129289 w 516"/>
              <a:gd name="T47" fmla="*/ 0 h 716"/>
              <a:gd name="T48" fmla="*/ 116614 w 516"/>
              <a:gd name="T49" fmla="*/ 25622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3443493" y="5873750"/>
            <a:ext cx="3884092" cy="3176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77619" y="2251365"/>
            <a:ext cx="4006819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prstTxWarp prst="textFadeLeft">
              <a:avLst>
                <a:gd name="adj" fmla="val 23901"/>
              </a:avLst>
            </a:prstTxWarp>
            <a:spAutoFit/>
          </a:bodyPr>
          <a:lstStyle/>
          <a:p>
            <a:pPr algn="ctr"/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Thank You</a:t>
            </a:r>
            <a:endParaRPr lang="zh-CN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 flipV="1">
            <a:off x="7327585" y="2281238"/>
            <a:ext cx="1587" cy="360045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6675122" y="976313"/>
            <a:ext cx="1304925" cy="1304925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7" name="Group 12"/>
          <p:cNvGrpSpPr/>
          <p:nvPr/>
        </p:nvGrpSpPr>
        <p:grpSpPr bwMode="auto">
          <a:xfrm>
            <a:off x="6981510" y="2673350"/>
            <a:ext cx="695325" cy="698500"/>
            <a:chOff x="3202" y="1887"/>
            <a:chExt cx="554" cy="556"/>
          </a:xfrm>
        </p:grpSpPr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3414" y="1973"/>
              <a:ext cx="132" cy="382"/>
            </a:xfrm>
            <a:custGeom>
              <a:avLst/>
              <a:gdLst>
                <a:gd name="T0" fmla="*/ 130 w 74"/>
                <a:gd name="T1" fmla="*/ 332 h 213"/>
                <a:gd name="T2" fmla="*/ 120 w 74"/>
                <a:gd name="T3" fmla="*/ 316 h 213"/>
                <a:gd name="T4" fmla="*/ 95 w 74"/>
                <a:gd name="T5" fmla="*/ 291 h 213"/>
                <a:gd name="T6" fmla="*/ 78 w 74"/>
                <a:gd name="T7" fmla="*/ 280 h 213"/>
                <a:gd name="T8" fmla="*/ 73 w 74"/>
                <a:gd name="T9" fmla="*/ 282 h 213"/>
                <a:gd name="T10" fmla="*/ 73 w 74"/>
                <a:gd name="T11" fmla="*/ 262 h 213"/>
                <a:gd name="T12" fmla="*/ 73 w 74"/>
                <a:gd name="T13" fmla="*/ 138 h 213"/>
                <a:gd name="T14" fmla="*/ 77 w 74"/>
                <a:gd name="T15" fmla="*/ 113 h 213"/>
                <a:gd name="T16" fmla="*/ 86 w 74"/>
                <a:gd name="T17" fmla="*/ 109 h 213"/>
                <a:gd name="T18" fmla="*/ 100 w 74"/>
                <a:gd name="T19" fmla="*/ 97 h 213"/>
                <a:gd name="T20" fmla="*/ 121 w 74"/>
                <a:gd name="T21" fmla="*/ 59 h 213"/>
                <a:gd name="T22" fmla="*/ 125 w 74"/>
                <a:gd name="T23" fmla="*/ 41 h 213"/>
                <a:gd name="T24" fmla="*/ 121 w 74"/>
                <a:gd name="T25" fmla="*/ 34 h 213"/>
                <a:gd name="T26" fmla="*/ 107 w 74"/>
                <a:gd name="T27" fmla="*/ 23 h 213"/>
                <a:gd name="T28" fmla="*/ 77 w 74"/>
                <a:gd name="T29" fmla="*/ 5 h 213"/>
                <a:gd name="T30" fmla="*/ 52 w 74"/>
                <a:gd name="T31" fmla="*/ 13 h 213"/>
                <a:gd name="T32" fmla="*/ 9 w 74"/>
                <a:gd name="T33" fmla="*/ 86 h 213"/>
                <a:gd name="T34" fmla="*/ 0 w 74"/>
                <a:gd name="T35" fmla="*/ 102 h 213"/>
                <a:gd name="T36" fmla="*/ 0 w 74"/>
                <a:gd name="T37" fmla="*/ 122 h 213"/>
                <a:gd name="T38" fmla="*/ 0 w 74"/>
                <a:gd name="T39" fmla="*/ 287 h 213"/>
                <a:gd name="T40" fmla="*/ 0 w 74"/>
                <a:gd name="T41" fmla="*/ 307 h 213"/>
                <a:gd name="T42" fmla="*/ 14 w 74"/>
                <a:gd name="T43" fmla="*/ 319 h 213"/>
                <a:gd name="T44" fmla="*/ 70 w 74"/>
                <a:gd name="T45" fmla="*/ 375 h 213"/>
                <a:gd name="T46" fmla="*/ 96 w 74"/>
                <a:gd name="T47" fmla="*/ 375 h 213"/>
                <a:gd name="T48" fmla="*/ 118 w 74"/>
                <a:gd name="T49" fmla="*/ 353 h 213"/>
                <a:gd name="T50" fmla="*/ 128 w 74"/>
                <a:gd name="T51" fmla="*/ 337 h 213"/>
                <a:gd name="T52" fmla="*/ 130 w 74"/>
                <a:gd name="T53" fmla="*/ 332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213"/>
                <a:gd name="T83" fmla="*/ 74 w 74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15"/>
          <p:cNvGrpSpPr/>
          <p:nvPr/>
        </p:nvGrpSpPr>
        <p:grpSpPr bwMode="auto">
          <a:xfrm>
            <a:off x="6981510" y="3729038"/>
            <a:ext cx="695325" cy="698500"/>
            <a:chOff x="3073" y="2610"/>
            <a:chExt cx="438" cy="440"/>
          </a:xfrm>
        </p:grpSpPr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09 w 278"/>
                <a:gd name="T3" fmla="*/ 110 h 140"/>
                <a:gd name="T4" fmla="*/ 220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Group 19"/>
          <p:cNvGrpSpPr/>
          <p:nvPr/>
        </p:nvGrpSpPr>
        <p:grpSpPr bwMode="auto">
          <a:xfrm>
            <a:off x="6981510" y="4806950"/>
            <a:ext cx="695325" cy="695325"/>
            <a:chOff x="3073" y="3289"/>
            <a:chExt cx="438" cy="438"/>
          </a:xfrm>
        </p:grpSpPr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240 w 303"/>
                <a:gd name="T1" fmla="*/ 208 h 305"/>
                <a:gd name="T2" fmla="*/ 135 w 303"/>
                <a:gd name="T3" fmla="*/ 104 h 305"/>
                <a:gd name="T4" fmla="*/ 177 w 303"/>
                <a:gd name="T5" fmla="*/ 61 h 305"/>
                <a:gd name="T6" fmla="*/ 0 w 303"/>
                <a:gd name="T7" fmla="*/ 0 h 305"/>
                <a:gd name="T8" fmla="*/ 60 w 303"/>
                <a:gd name="T9" fmla="*/ 177 h 305"/>
                <a:gd name="T10" fmla="*/ 102 w 303"/>
                <a:gd name="T11" fmla="*/ 134 h 305"/>
                <a:gd name="T12" fmla="*/ 208 w 303"/>
                <a:gd name="T13" fmla="*/ 241 h 305"/>
                <a:gd name="T14" fmla="*/ 240 w 303"/>
                <a:gd name="T15" fmla="*/ 208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24460" y="2787650"/>
            <a:ext cx="2533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GB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0731</a:t>
            </a:r>
            <a:r>
              <a:rPr lang="en-US" altLang="zh-CN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-</a:t>
            </a:r>
            <a:r>
              <a:rPr lang="en-US" altLang="en-GB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82893388</a:t>
            </a:r>
            <a:endParaRPr lang="en-US" altLang="en-GB" sz="2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8" name="Text Box 41">
            <a:hlinkClick r:id="rId1"/>
          </p:cNvPr>
          <p:cNvSpPr txBox="1">
            <a:spLocks noChangeArrowheads="1"/>
          </p:cNvSpPr>
          <p:nvPr/>
        </p:nvSpPr>
        <p:spPr bwMode="auto">
          <a:xfrm>
            <a:off x="7724460" y="3843338"/>
            <a:ext cx="34163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dirty="0">
                <a:solidFill>
                  <a:schemeClr val="bg1"/>
                </a:solidFill>
                <a:ea typeface="宋体" panose="02010600030101010101" pitchFamily="2" charset="-122"/>
              </a:rPr>
              <a:t>或拨打营业部客服电话</a:t>
            </a:r>
            <a:endParaRPr lang="zh-CN" altLang="en-GB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" name="Text Box 4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724460" y="4895850"/>
            <a:ext cx="3416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http://www.</a:t>
            </a:r>
            <a:r>
              <a:rPr lang="en-US" altLang="en-GB" dirty="0">
                <a:solidFill>
                  <a:schemeClr val="bg1"/>
                </a:solidFill>
                <a:ea typeface="宋体" panose="02010600030101010101" pitchFamily="2" charset="-122"/>
              </a:rPr>
              <a:t>dsf</a:t>
            </a: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.cn/</a:t>
            </a:r>
            <a:endParaRPr lang="en-GB" altLang="zh-CN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0" name="Oval 43">
            <a:hlinkClick r:id="rId1"/>
          </p:cNvPr>
          <p:cNvSpPr>
            <a:spLocks noChangeArrowheads="1"/>
          </p:cNvSpPr>
          <p:nvPr/>
        </p:nvSpPr>
        <p:spPr bwMode="auto">
          <a:xfrm>
            <a:off x="6981510" y="3729038"/>
            <a:ext cx="695325" cy="698500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" name="Oval 44">
            <a:hlinkClick r:id="rId2"/>
          </p:cNvPr>
          <p:cNvSpPr>
            <a:spLocks noChangeArrowheads="1"/>
          </p:cNvSpPr>
          <p:nvPr/>
        </p:nvSpPr>
        <p:spPr bwMode="auto">
          <a:xfrm>
            <a:off x="6981510" y="4806950"/>
            <a:ext cx="695325" cy="695325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8013385" y="1000125"/>
            <a:ext cx="32337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44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Contact</a:t>
            </a:r>
            <a:endParaRPr lang="en-GB" altLang="zh-CN" sz="4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6" y="1222152"/>
            <a:ext cx="838696" cy="83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/>
      <p:bldP spid="35" grpId="0" animBg="1"/>
      <p:bldP spid="36" grpId="0" animBg="1"/>
      <p:bldP spid="47" grpId="0"/>
      <p:bldP spid="48" grpId="0"/>
      <p:bldP spid="49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两个</a:t>
            </a:r>
            <a:r>
              <a:rPr lang="zh-CN" altLang="en-US" dirty="0"/>
              <a:t>部分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357660" y="1861851"/>
            <a:ext cx="2511795" cy="2499047"/>
          </a:xfrm>
          <a:prstGeom prst="ellipse">
            <a:avLst/>
          </a:prstGeom>
          <a:solidFill>
            <a:srgbClr val="352F2F"/>
          </a:solidFill>
          <a:ln>
            <a:noFill/>
          </a:ln>
          <a:effectLst>
            <a:outerShdw blurRad="50800" dist="101600" dir="16200000" sx="99000" sy="99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6000" b="1" dirty="0"/>
              <a:t>01</a:t>
            </a:r>
            <a:endParaRPr lang="zh-CN" altLang="en-US" sz="6000" b="1" dirty="0"/>
          </a:p>
        </p:txBody>
      </p:sp>
      <p:sp>
        <p:nvSpPr>
          <p:cNvPr id="4" name="矩形 3"/>
          <p:cNvSpPr/>
          <p:nvPr/>
        </p:nvSpPr>
        <p:spPr>
          <a:xfrm>
            <a:off x="2034798" y="3635950"/>
            <a:ext cx="3107553" cy="8254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行情端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91305" y="2891572"/>
            <a:ext cx="2473035" cy="2506691"/>
          </a:xfrm>
          <a:prstGeom prst="ellipse">
            <a:avLst/>
          </a:prstGeom>
          <a:solidFill>
            <a:srgbClr val="39A3CD"/>
          </a:solidFill>
          <a:ln>
            <a:noFill/>
          </a:ln>
          <a:effectLst>
            <a:outerShdw blurRad="635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zh-CN" sz="6000" b="1" dirty="0"/>
              <a:t>02</a:t>
            </a:r>
            <a:endParaRPr lang="zh-CN" altLang="en-US" sz="6000" b="1" dirty="0"/>
          </a:p>
        </p:txBody>
      </p:sp>
      <p:sp>
        <p:nvSpPr>
          <p:cNvPr id="6" name="矩形 5"/>
          <p:cNvSpPr/>
          <p:nvPr/>
        </p:nvSpPr>
        <p:spPr>
          <a:xfrm>
            <a:off x="6700803" y="2712620"/>
            <a:ext cx="2854037" cy="923330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3600" b="1" dirty="0" smtClean="0">
                <a:solidFill>
                  <a:srgbClr val="352F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闪电手</a:t>
            </a:r>
            <a:endParaRPr lang="en-US" altLang="zh-CN" sz="3600" b="1" dirty="0" smtClean="0">
              <a:solidFill>
                <a:srgbClr val="352F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149028" y="3635950"/>
            <a:ext cx="8358246" cy="1588"/>
          </a:xfrm>
          <a:prstGeom prst="line">
            <a:avLst/>
          </a:prstGeom>
          <a:ln>
            <a:solidFill>
              <a:srgbClr val="F8F8F8"/>
            </a:solidFill>
          </a:ln>
          <a:effectLst>
            <a:outerShdw blurRad="101600" dist="38100" dir="5400000" algn="t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 rot="506701" flipH="1">
            <a:off x="4532417" y="2330981"/>
            <a:ext cx="2054120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20239897" flipH="1">
            <a:off x="4449935" y="1568372"/>
            <a:ext cx="2054120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206139" y="1046994"/>
            <a:ext cx="2754982" cy="962746"/>
          </a:xfrm>
          <a:prstGeom prst="rect">
            <a:avLst/>
          </a:prstGeom>
          <a:solidFill>
            <a:srgbClr val="1F4E79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6221137" y="2231259"/>
            <a:ext cx="2792236" cy="982048"/>
          </a:xfrm>
          <a:prstGeom prst="rect">
            <a:avLst/>
          </a:prstGeom>
          <a:solidFill>
            <a:srgbClr val="1F4E79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 flipH="1">
            <a:off x="4689215" y="4737252"/>
            <a:ext cx="1856948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9787464">
            <a:off x="1680505" y="2630811"/>
            <a:ext cx="2294988" cy="396889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754480">
            <a:off x="1750003" y="4095202"/>
            <a:ext cx="1946715" cy="283811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博易云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58018" y="2829171"/>
            <a:ext cx="1500198" cy="1500199"/>
          </a:xfrm>
          <a:prstGeom prst="ellipse">
            <a:avLst/>
          </a:prstGeom>
          <a:solidFill>
            <a:srgbClr val="6CAC0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行情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405429" y="4085153"/>
            <a:ext cx="1500198" cy="1518249"/>
          </a:xfrm>
          <a:prstGeom prst="ellipse">
            <a:avLst/>
          </a:prstGeom>
          <a:solidFill>
            <a:srgbClr val="00B05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39327" y="1535838"/>
            <a:ext cx="1500198" cy="1500199"/>
          </a:xfrm>
          <a:prstGeom prst="ellipse">
            <a:avLst/>
          </a:prstGeom>
          <a:solidFill>
            <a:srgbClr val="39A3CD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4595" y="4469724"/>
            <a:ext cx="2778778" cy="14738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78050" y="4520585"/>
            <a:ext cx="260896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画线工具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指标系统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6426950" y="1281761"/>
            <a:ext cx="258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集中认证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6356016" y="2425864"/>
            <a:ext cx="27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主力热点排名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795" y="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368627" y="2016508"/>
            <a:ext cx="9838619" cy="21562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2030132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椭圆 4"/>
          <p:cNvSpPr>
            <a:spLocks noChangeArrowheads="1"/>
          </p:cNvSpPr>
          <p:nvPr/>
        </p:nvSpPr>
        <p:spPr bwMode="auto">
          <a:xfrm>
            <a:off x="2239170" y="2597151"/>
            <a:ext cx="1908175" cy="19081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1029158" y="1041574"/>
            <a:ext cx="1688774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行情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新增：集中认证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671966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776097" y="2071186"/>
          <a:ext cx="2882370" cy="190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059"/>
                <a:gridCol w="1217311"/>
              </a:tblGrid>
              <a:tr h="381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网络延时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网速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快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381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50-100ms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一般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381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100-200ms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381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很慢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680142" y="4389466"/>
          <a:ext cx="3020263" cy="202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717"/>
                <a:gridCol w="1275546"/>
              </a:tblGrid>
              <a:tr h="5053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负载</a:t>
                      </a:r>
                      <a:endParaRPr lang="zh-CN" alt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定位</a:t>
                      </a:r>
                      <a:endParaRPr lang="zh-CN" alt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50797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空闲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50797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70%…100%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拥挤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50797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5" y="2531925"/>
            <a:ext cx="5221359" cy="3909713"/>
          </a:xfrm>
          <a:prstGeom prst="rect">
            <a:avLst/>
          </a:prstGeom>
        </p:spPr>
      </p:pic>
      <p:cxnSp>
        <p:nvCxnSpPr>
          <p:cNvPr id="13" name="肘形连接符 12"/>
          <p:cNvCxnSpPr/>
          <p:nvPr/>
        </p:nvCxnSpPr>
        <p:spPr>
          <a:xfrm flipV="1">
            <a:off x="3727436" y="2302525"/>
            <a:ext cx="3103022" cy="915636"/>
          </a:xfrm>
          <a:prstGeom prst="bentConnector3">
            <a:avLst>
              <a:gd name="adj1" fmla="val -1480"/>
            </a:avLst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4824439" y="3403346"/>
            <a:ext cx="3972187" cy="1284288"/>
          </a:xfrm>
          <a:prstGeom prst="bentConnector3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3404212" y="3242172"/>
            <a:ext cx="714670" cy="385107"/>
          </a:xfrm>
          <a:prstGeom prst="round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4211883" y="3242173"/>
            <a:ext cx="639462" cy="385106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514894" y="1972491"/>
            <a:ext cx="9676313" cy="13156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97081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椭圆 4"/>
          <p:cNvSpPr>
            <a:spLocks noChangeArrowheads="1"/>
          </p:cNvSpPr>
          <p:nvPr/>
        </p:nvSpPr>
        <p:spPr bwMode="auto">
          <a:xfrm>
            <a:off x="2239170" y="2597151"/>
            <a:ext cx="1908175" cy="19081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新增：主力合约热点排名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671966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2" y="2013655"/>
            <a:ext cx="5810250" cy="4705350"/>
          </a:xfrm>
          <a:prstGeom prst="rect">
            <a:avLst/>
          </a:prstGeom>
        </p:spPr>
      </p:pic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1029158" y="1041574"/>
            <a:ext cx="1688774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行情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4453" y="2515095"/>
            <a:ext cx="575887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以九宫格的形式排列，只排名主力合约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今日增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减仓比公式：今持仓量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昨持仓量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成交金额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公式：结算价（均价）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成交量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交易单位。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量比公式：今日每分钟平均成交量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日每分钟平均成交量。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按照分辨率大小，每个格子中显示的合约数量不同，一般显示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795" y="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" y="873126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368627" y="2016508"/>
            <a:ext cx="9838619" cy="21562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2030132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1029158" y="1041574"/>
            <a:ext cx="1688774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行情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：画线工具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423767"/>
            <a:ext cx="7294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新增画线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：射线、通道线、箭头线段、三角形、波浪尺、多圆弧、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斐波那契扩展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量度目标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椭圆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、测距工具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优化画线：平行线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、黄金分割线、百分比线、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文字工具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切换画线颜色、线型、粗细、自动吸附设置的显示隐藏。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线主图、副图、分时图走势区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分时图画线仅在当日有效，下一交易日初始化时会自动删除。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74" y="2404729"/>
            <a:ext cx="1028844" cy="38962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7" y="2408022"/>
            <a:ext cx="790575" cy="29432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486033" y="5388256"/>
            <a:ext cx="1088285" cy="88505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795" y="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" y="873126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368627" y="2016508"/>
            <a:ext cx="9838619" cy="21562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2030132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1029158" y="1041574"/>
            <a:ext cx="1688774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行情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16" y="2209977"/>
            <a:ext cx="4620284" cy="4369063"/>
          </a:xfrm>
          <a:prstGeom prst="rect">
            <a:avLst/>
          </a:prstGeom>
        </p:spPr>
      </p:pic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：指标系统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8564" y="2757174"/>
            <a:ext cx="3434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系统指标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函数增加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11485418" y="6137564"/>
            <a:ext cx="331778" cy="334821"/>
          </a:xfrm>
          <a:prstGeom prst="rightArrow">
            <a:avLst/>
          </a:prstGeom>
          <a:solidFill>
            <a:srgbClr val="FAFAF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 flipH="1">
            <a:off x="4398607" y="5425485"/>
            <a:ext cx="2054120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459247" y="3282433"/>
            <a:ext cx="2054120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4414953" y="1524009"/>
            <a:ext cx="2054120" cy="301208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608117" y="3380825"/>
            <a:ext cx="2294988" cy="396889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9527265">
            <a:off x="1651299" y="2473066"/>
            <a:ext cx="2294988" cy="396889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258908">
            <a:off x="1651300" y="4365936"/>
            <a:ext cx="2294988" cy="396889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博易云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58018" y="2829171"/>
            <a:ext cx="1500198" cy="1500199"/>
          </a:xfrm>
          <a:prstGeom prst="ellipse">
            <a:avLst/>
          </a:prstGeom>
          <a:solidFill>
            <a:srgbClr val="6CAC0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闪电手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251191" y="4664629"/>
            <a:ext cx="1500198" cy="1500199"/>
          </a:xfrm>
          <a:prstGeom prst="ellipse">
            <a:avLst/>
          </a:prstGeom>
          <a:solidFill>
            <a:srgbClr val="FFC00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1191" y="2852584"/>
            <a:ext cx="1500198" cy="1500199"/>
          </a:xfrm>
          <a:prstGeom prst="ellipse">
            <a:avLst/>
          </a:prstGeom>
          <a:solidFill>
            <a:srgbClr val="00B05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51191" y="1007032"/>
            <a:ext cx="1500198" cy="1500199"/>
          </a:xfrm>
          <a:prstGeom prst="ellipse">
            <a:avLst/>
          </a:prstGeom>
          <a:solidFill>
            <a:srgbClr val="39A3CD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9506" y="2756236"/>
            <a:ext cx="4722665" cy="1573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4" name="矩形 13"/>
          <p:cNvSpPr/>
          <p:nvPr/>
        </p:nvSpPr>
        <p:spPr>
          <a:xfrm>
            <a:off x="6096790" y="4454300"/>
            <a:ext cx="4745381" cy="19334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grpSp>
        <p:nvGrpSpPr>
          <p:cNvPr id="34" name="组合 33"/>
          <p:cNvGrpSpPr/>
          <p:nvPr/>
        </p:nvGrpSpPr>
        <p:grpSpPr>
          <a:xfrm>
            <a:off x="6096784" y="1117901"/>
            <a:ext cx="5927201" cy="1288173"/>
            <a:chOff x="6095995" y="1007540"/>
            <a:chExt cx="2240159" cy="495211"/>
          </a:xfrm>
        </p:grpSpPr>
        <p:sp>
          <p:nvSpPr>
            <p:cNvPr id="7" name="矩形 6"/>
            <p:cNvSpPr/>
            <p:nvPr/>
          </p:nvSpPr>
          <p:spPr>
            <a:xfrm>
              <a:off x="6095995" y="1007540"/>
              <a:ext cx="1793498" cy="495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79375">
              <a:solidFill>
                <a:schemeClr val="bg1"/>
              </a:solidFill>
            </a:ln>
            <a:effectLst>
              <a:outerShdw blurRad="495300" dist="457200" dir="8100000" sx="104000" sy="104000" algn="ctr" rotWithShape="0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063" y="1070483"/>
              <a:ext cx="2218091" cy="37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400"/>
                </a:lnSpc>
                <a:buFont typeface="+mj-lt"/>
                <a:buAutoNum type="circleNumDbPlain"/>
              </a:pPr>
              <a:r>
                <a:rPr lang="zh-CN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三键下单</a:t>
              </a:r>
              <a:endParaRPr lang="en-US" altLang="zh-CN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ts val="3400"/>
                </a:lnSpc>
                <a:buFont typeface="+mj-ea"/>
                <a:buAutoNum type="circleNumDbPlain"/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FOK</a:t>
              </a:r>
              <a:r>
                <a:rPr lang="zh-CN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FAK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47430" y="3017501"/>
            <a:ext cx="478618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ea"/>
              <a:buAutoNum type="circleNumDbPlain"/>
            </a:pP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单板选择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400"/>
              </a:lnSpc>
              <a:buFont typeface="+mj-lt"/>
              <a:buAutoNum type="circleNumDbPlain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快鼠点价数据行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endParaRPr lang="en-US" altLang="zh-CN" sz="2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2113" y="4576929"/>
            <a:ext cx="495231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circleNumDbPlain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价格输入规则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200"/>
              </a:lnSpc>
              <a:buFont typeface="+mj-ea"/>
              <a:buAutoNum type="circleNumDbPlain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下单工具栏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200"/>
              </a:lnSpc>
              <a:buFont typeface="+mj-lt"/>
              <a:buAutoNum type="circleNumDbPlain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zh-CN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‘对手价、挂单价、最新价’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下单时，调整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价位发出</a:t>
            </a:r>
            <a:r>
              <a:rPr lang="zh-CN" altLang="zh-CN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</a:t>
            </a:r>
            <a:endParaRPr lang="en-US" altLang="zh-CN" sz="2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49"/>
          <a:stretch>
            <a:fillRect/>
          </a:stretch>
        </p:blipFill>
        <p:spPr bwMode="auto">
          <a:xfrm>
            <a:off x="-18339" y="-19050"/>
            <a:ext cx="12190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" y="820737"/>
            <a:ext cx="121904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圆角矩形 22"/>
          <p:cNvSpPr>
            <a:spLocks noChangeArrowheads="1"/>
          </p:cNvSpPr>
          <p:nvPr/>
        </p:nvSpPr>
        <p:spPr bwMode="auto">
          <a:xfrm>
            <a:off x="795" y="827089"/>
            <a:ext cx="12190413" cy="46037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23"/>
          <p:cNvSpPr>
            <a:spLocks noChangeArrowheads="1"/>
          </p:cNvSpPr>
          <p:nvPr/>
        </p:nvSpPr>
        <p:spPr bwMode="auto">
          <a:xfrm>
            <a:off x="795" y="6553200"/>
            <a:ext cx="12190413" cy="46038"/>
          </a:xfrm>
          <a:prstGeom prst="roundRect">
            <a:avLst>
              <a:gd name="adj" fmla="val 16667"/>
            </a:avLst>
          </a:prstGeom>
          <a:solidFill>
            <a:srgbClr val="39A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直接连接符 2"/>
          <p:cNvSpPr>
            <a:spLocks noChangeShapeType="1"/>
          </p:cNvSpPr>
          <p:nvPr/>
        </p:nvSpPr>
        <p:spPr bwMode="auto">
          <a:xfrm flipV="1">
            <a:off x="2103120" y="1972490"/>
            <a:ext cx="10088087" cy="19465"/>
          </a:xfrm>
          <a:prstGeom prst="line">
            <a:avLst/>
          </a:prstGeom>
          <a:noFill/>
          <a:ln w="15875" cap="flat" cmpd="sng">
            <a:solidFill>
              <a:srgbClr val="39A3C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3"/>
          <p:cNvSpPr>
            <a:spLocks noChangeShapeType="1"/>
          </p:cNvSpPr>
          <p:nvPr/>
        </p:nvSpPr>
        <p:spPr bwMode="auto">
          <a:xfrm>
            <a:off x="-18339" y="1984018"/>
            <a:ext cx="2563813" cy="7938"/>
          </a:xfrm>
          <a:prstGeom prst="line">
            <a:avLst/>
          </a:prstGeom>
          <a:noFill/>
          <a:ln w="15875" cap="flat" cmpd="sng">
            <a:solidFill>
              <a:srgbClr val="6CAC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027658" y="1241111"/>
            <a:ext cx="6881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新增：三键下</a:t>
            </a:r>
            <a:r>
              <a:rPr lang="zh-CN" altLang="en-US" sz="3600" b="1" dirty="0">
                <a:ea typeface="微软雅黑" panose="020B0503020204020204" pitchFamily="34" charset="-122"/>
                <a:sym typeface="Arial" panose="020B0604020202020204" pitchFamily="34" charset="0"/>
              </a:rPr>
              <a:t>单</a:t>
            </a:r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FOK</a:t>
            </a:r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FAK</a:t>
            </a:r>
            <a:r>
              <a:rPr lang="zh-CN" altLang="en-US" sz="3600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36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346" y="2671966"/>
            <a:ext cx="566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9225" name="椭圆 5"/>
          <p:cNvSpPr>
            <a:spLocks noChangeArrowheads="1"/>
          </p:cNvSpPr>
          <p:nvPr/>
        </p:nvSpPr>
        <p:spPr bwMode="auto">
          <a:xfrm>
            <a:off x="744499" y="960276"/>
            <a:ext cx="1996952" cy="1122366"/>
          </a:xfrm>
          <a:prstGeom prst="ellipse">
            <a:avLst/>
          </a:prstGeom>
          <a:solidFill>
            <a:srgbClr val="39A3CD"/>
          </a:solidFill>
          <a:ln w="60325" cap="flat" cmpd="sng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特粗光辉简体" pitchFamily="2" charset="-122"/>
              </a:rPr>
              <a:t>闪电手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4454" y="2515095"/>
            <a:ext cx="5270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卖按钮都是开仓，显示文字随持仓情况变化。当无持仓时，买入和卖出；当单向持多单时，加多和锁仓；当单向持空单时，锁仓和加空；当双向持仓时，显示买入和卖出，但是无乱点击买入还是卖出，都会提示“该合约锁仓中，需选择一条持仓记录”。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平仓按钮显示的价格随持仓情况变化。当无持仓时，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平仓灰显。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6744" y="-89338"/>
            <a:ext cx="2138150" cy="89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博易云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0" y="2441185"/>
            <a:ext cx="5114180" cy="345016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540034" y="5381897"/>
            <a:ext cx="1711235" cy="418012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WPS 演示</Application>
  <PresentationFormat>宽屏</PresentationFormat>
  <Paragraphs>222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方正特粗光辉简体</vt:lpstr>
      <vt:lpstr>Eras Bold ITC</vt:lpstr>
      <vt:lpstr>Calibri Light</vt:lpstr>
      <vt:lpstr>Office 主题</vt:lpstr>
      <vt:lpstr>2_自定义设计方案</vt:lpstr>
      <vt:lpstr>自定义设计方案</vt:lpstr>
      <vt:lpstr>1_自定义设计方案</vt:lpstr>
      <vt:lpstr>PowerPoint 演示文稿</vt:lpstr>
      <vt:lpstr>两个部分</vt:lpstr>
      <vt:lpstr>博易云</vt:lpstr>
      <vt:lpstr>PowerPoint 演示文稿</vt:lpstr>
      <vt:lpstr>PowerPoint 演示文稿</vt:lpstr>
      <vt:lpstr>PowerPoint 演示文稿</vt:lpstr>
      <vt:lpstr>PowerPoint 演示文稿</vt:lpstr>
      <vt:lpstr>博易云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讲师简介</dc:title>
  <dc:creator>艾芬</dc:creator>
  <cp:lastModifiedBy>Administrator</cp:lastModifiedBy>
  <cp:revision>81</cp:revision>
  <cp:lastPrinted>2016-03-04T06:19:00Z</cp:lastPrinted>
  <dcterms:created xsi:type="dcterms:W3CDTF">2016-03-04T01:28:00Z</dcterms:created>
  <dcterms:modified xsi:type="dcterms:W3CDTF">2017-02-17T02:14:54Z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